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Lst>
  <p:notesMasterIdLst>
    <p:notesMasterId r:id="rId5"/>
  </p:notesMasterIdLst>
  <p:sldIdLst>
    <p:sldId id="256" r:id="rId4"/>
    <p:sldId id="306" r:id="rId6"/>
    <p:sldId id="260" r:id="rId7"/>
    <p:sldId id="267" r:id="rId8"/>
    <p:sldId id="319" r:id="rId9"/>
    <p:sldId id="318" r:id="rId10"/>
    <p:sldId id="307" r:id="rId11"/>
    <p:sldId id="261" r:id="rId12"/>
    <p:sldId id="311" r:id="rId13"/>
    <p:sldId id="312" r:id="rId14"/>
    <p:sldId id="266" r:id="rId15"/>
    <p:sldId id="268" r:id="rId16"/>
    <p:sldId id="329" r:id="rId17"/>
    <p:sldId id="304" r:id="rId18"/>
  </p:sldIdLst>
  <p:sldSz cx="9144000" cy="5143500"/>
  <p:notesSz cx="6858000" cy="9144000"/>
  <p:embeddedFontLst>
    <p:embeddedFont>
      <p:font typeface="Proxima Nova" charset="0"/>
      <p:regular r:id="rId22"/>
      <p:bold r:id="rId23"/>
      <p:italic r:id="rId24"/>
      <p:boldItalic r:id="rId25"/>
    </p:embeddedFont>
    <p:embeddedFont>
      <p:font typeface="Roboto Medium" charset="0"/>
      <p:regular r:id="rId26"/>
      <p:bold r:id="rId27"/>
      <p:italic r:id="rId28"/>
      <p:boldItalic r:id="rId29"/>
    </p:embeddedFont>
    <p:embeddedFont>
      <p:font typeface="Amatic SC" charset="0"/>
      <p:regular r:id="rId30"/>
      <p:bold r:id="rId31"/>
    </p:embeddedFont>
    <p:embeddedFont>
      <p:font typeface="Montserrat" charset="0"/>
      <p:regular r:id="rId32"/>
      <p:bold r:id="rId33"/>
      <p:italic r:id="rId34"/>
      <p:boldItalic r:id="rId35"/>
    </p:embeddedFont>
    <p:embeddedFont>
      <p:font typeface="Montserrat Medium" charset="0"/>
      <p:regular r:id="rId36"/>
      <p:bold r:id="rId37"/>
      <p:italic r:id="rId38"/>
      <p:boldItalic r:id="rId39"/>
    </p:embeddedFont>
    <p:embeddedFont>
      <p:font typeface="Montserrat ExtraLight" charset="0"/>
      <p:regular r:id="rId40"/>
      <p:bold r:id="rId41"/>
      <p:italic r:id="rId42"/>
      <p:boldItalic r:id="rId43"/>
    </p:embeddedFont>
    <p:embeddedFont>
      <p:font typeface="Proxima Nova Semibold" charset="0"/>
      <p:regular r:id="rId44"/>
      <p:bold r:id="rId45"/>
      <p:boldItalic r:id="rId46"/>
    </p:embeddedFont>
    <p:embeddedFont>
      <p:font typeface="Montserrat ExtraBold"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font" Target="fonts/font27.fntdata"/><Relationship Id="rId47" Type="http://schemas.openxmlformats.org/officeDocument/2006/relationships/font" Target="fonts/font26.fntdata"/><Relationship Id="rId46" Type="http://schemas.openxmlformats.org/officeDocument/2006/relationships/font" Target="fonts/font25.fntdata"/><Relationship Id="rId45" Type="http://schemas.openxmlformats.org/officeDocument/2006/relationships/font" Target="fonts/font24.fntdata"/><Relationship Id="rId44" Type="http://schemas.openxmlformats.org/officeDocument/2006/relationships/font" Target="fonts/font23.fntdata"/><Relationship Id="rId43" Type="http://schemas.openxmlformats.org/officeDocument/2006/relationships/font" Target="fonts/font22.fntdata"/><Relationship Id="rId42" Type="http://schemas.openxmlformats.org/officeDocument/2006/relationships/font" Target="fonts/font21.fntdata"/><Relationship Id="rId41" Type="http://schemas.openxmlformats.org/officeDocument/2006/relationships/font" Target="fonts/font20.fntdata"/><Relationship Id="rId40" Type="http://schemas.openxmlformats.org/officeDocument/2006/relationships/font" Target="fonts/font19.fntdata"/><Relationship Id="rId4" Type="http://schemas.openxmlformats.org/officeDocument/2006/relationships/slide" Target="slides/slide1.xml"/><Relationship Id="rId39" Type="http://schemas.openxmlformats.org/officeDocument/2006/relationships/font" Target="fonts/font18.fntdata"/><Relationship Id="rId38" Type="http://schemas.openxmlformats.org/officeDocument/2006/relationships/font" Target="fonts/font17.fntdata"/><Relationship Id="rId37" Type="http://schemas.openxmlformats.org/officeDocument/2006/relationships/font" Target="fonts/font16.fntdata"/><Relationship Id="rId36" Type="http://schemas.openxmlformats.org/officeDocument/2006/relationships/font" Target="fonts/font15.fntdata"/><Relationship Id="rId35" Type="http://schemas.openxmlformats.org/officeDocument/2006/relationships/font" Target="fonts/font14.fntdata"/><Relationship Id="rId34" Type="http://schemas.openxmlformats.org/officeDocument/2006/relationships/font" Target="fonts/font13.fntdata"/><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Master" Target="slideMasters/slideMaster2.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7290233416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7f9262ee2f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7f9262ee2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7f9262ee2f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7f9262ee2f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87" name="Shape 14387"/>
        <p:cNvGrpSpPr/>
        <p:nvPr/>
      </p:nvGrpSpPr>
      <p:grpSpPr>
        <a:xfrm>
          <a:off x="0" y="0"/>
          <a:ext cx="0" cy="0"/>
          <a:chOff x="0" y="0"/>
          <a:chExt cx="0" cy="0"/>
        </a:xfrm>
      </p:grpSpPr>
      <p:sp>
        <p:nvSpPr>
          <p:cNvPr id="14388" name="Google Shape;14388;g7f9262ee2f_0_244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57" name="Shape 15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3" Type="http://schemas.openxmlformats.org/officeDocument/2006/relationships/theme" Target="../theme/theme2.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36"/>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8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hyperlink" Target="https://openaccess.thecvf.com/content_CVPR_2020/papers/Tan_EfficientDet_Scalable_and_Efficient_Object_Detection_CVPR_2020_paper.pdf" TargetMode="External"/><Relationship Id="rId5" Type="http://schemas.openxmlformats.org/officeDocument/2006/relationships/hyperlink" Target="https://arxiv.org/pdf/1906.07155.pdf" TargetMode="External"/><Relationship Id="rId4" Type="http://schemas.openxmlformats.org/officeDocument/2006/relationships/hyperlink" Target="https://arxiv.org/pdf/2004.10934.pdf" TargetMode="External"/><Relationship Id="rId3" Type="http://schemas.openxmlformats.org/officeDocument/2006/relationships/hyperlink" Target="https://arxiv.org/pdf/2207.02696.pdf" TargetMode="External"/><Relationship Id="rId2" Type="http://schemas.openxmlformats.org/officeDocument/2006/relationships/hyperlink" Target="https://theunixe.github.io/YOLOv5/LastReport.pdf" TargetMode="Externa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hyperlink" Target="https://colab.research.google.com/drive/1D5M_-aVm2K13XokKaA9FY3oqrPG28S8E#scrollTo=RPDr23YFW_7c" TargetMode="Externa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hyperlink" Target="https://github.com/ultralytics/yolov5/tree/master/data" TargetMode="Externa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61" name="Shape 161"/>
        <p:cNvGrpSpPr/>
        <p:nvPr/>
      </p:nvGrpSpPr>
      <p:grpSpPr>
        <a:xfrm>
          <a:off x="0" y="0"/>
          <a:ext cx="0" cy="0"/>
          <a:chOff x="0" y="0"/>
          <a:chExt cx="0" cy="0"/>
        </a:xfrm>
      </p:grpSpPr>
      <p:sp>
        <p:nvSpPr>
          <p:cNvPr id="4" name="Text Box 3"/>
          <p:cNvSpPr txBox="1"/>
          <p:nvPr/>
        </p:nvSpPr>
        <p:spPr>
          <a:xfrm>
            <a:off x="-180340" y="-163830"/>
            <a:ext cx="6451600" cy="3230245"/>
          </a:xfrm>
          <a:prstGeom prst="rect">
            <a:avLst/>
          </a:prstGeom>
          <a:noFill/>
          <a:ln w="9525">
            <a:noFill/>
          </a:ln>
        </p:spPr>
        <p:txBody>
          <a:bodyPr wrap="square">
            <a:spAutoFit/>
          </a:bodyPr>
          <a:p>
            <a:pPr marL="0" indent="0" algn="ctr"/>
            <a:r>
              <a:rPr lang="en-US" b="1" i="1">
                <a:latin typeface="Times New Roman" charset="0"/>
                <a:cs typeface="Calibri" charset="0"/>
              </a:rPr>
              <a:t>                         </a:t>
            </a:r>
            <a:r>
              <a:rPr lang="en-US" sz="1800" b="1">
                <a:latin typeface="Times New Roman" charset="0"/>
                <a:cs typeface="Calibri" charset="0"/>
              </a:rPr>
              <a:t>                </a:t>
            </a:r>
            <a:r>
              <a:rPr lang="en-US" sz="1800">
                <a:latin typeface="Times New Roman" charset="0"/>
                <a:cs typeface="Calibri" charset="0"/>
              </a:rPr>
              <a:t>REAL TIME OBJECT DETECTION</a:t>
            </a:r>
            <a:endParaRPr lang="en-US" sz="1800">
              <a:latin typeface="Times New Roman" charset="0"/>
              <a:cs typeface="Calibri" charset="0"/>
            </a:endParaRPr>
          </a:p>
          <a:p>
            <a:pPr marL="0" indent="0" algn="ctr"/>
            <a:r>
              <a:rPr lang="en-US">
                <a:latin typeface="Times New Roman" charset="0"/>
                <a:cs typeface="Calibri" charset="0"/>
              </a:rPr>
              <a:t></a:t>
            </a:r>
            <a:r>
              <a:rPr lang="en-US" b="1">
                <a:latin typeface="Times New Roman" charset="0"/>
                <a:cs typeface="Calibri" charset="0"/>
              </a:rPr>
              <a:t>                       </a:t>
            </a:r>
            <a:r>
              <a:rPr lang="en-US" sz="1200">
                <a:latin typeface="Times New Roman" charset="0"/>
                <a:cs typeface="Calibri" charset="0"/>
              </a:rPr>
              <a:t>A PROJECT PROGRESS REPORT</a:t>
            </a:r>
            <a:r>
              <a:rPr lang="en-US" sz="1200" b="1" i="1">
                <a:latin typeface="Times New Roman" charset="0"/>
                <a:cs typeface="Calibri" charset="0"/>
              </a:rPr>
              <a:t>         	          </a:t>
            </a:r>
            <a:r>
              <a:rPr lang="en-US" sz="1200" i="1">
                <a:latin typeface="Times New Roman" charset="0"/>
                <a:cs typeface="Calibri" charset="0"/>
              </a:rPr>
              <a:t>Submitted by</a:t>
            </a:r>
            <a:r>
              <a:rPr lang="en-US" sz="1200" b="1">
                <a:latin typeface="Times New Roman" charset="0"/>
                <a:cs typeface="Calibri" charset="0"/>
              </a:rPr>
              <a:t>                           </a:t>
            </a:r>
            <a:r>
              <a:rPr lang="en-US" sz="1200">
                <a:latin typeface="Times New Roman" charset="0"/>
                <a:cs typeface="Calibri" charset="0"/>
              </a:rPr>
              <a:t>NAME OF THE CANDIDATE(S)</a:t>
            </a:r>
            <a:r>
              <a:rPr lang="en-US" sz="1200">
                <a:latin typeface="Book Antiqua" charset="0"/>
                <a:cs typeface="Calibri" charset="0"/>
              </a:rPr>
              <a:t>                          	         Rahul Banik                   	         Purba Das</a:t>
            </a:r>
            <a:r>
              <a:rPr lang="en-US" sz="1200" b="1">
                <a:latin typeface="Times New Roman" charset="0"/>
                <a:cs typeface="Calibri" charset="0"/>
              </a:rPr>
              <a:t>                           </a:t>
            </a:r>
            <a:r>
              <a:rPr lang="en-US" sz="1200">
                <a:latin typeface="Times New Roman" charset="0"/>
                <a:cs typeface="Calibri" charset="0"/>
              </a:rPr>
              <a:t>NAME OF THE GUIDE</a:t>
            </a:r>
            <a:endParaRPr lang="en-US" sz="1200">
              <a:latin typeface="Times New Roman" charset="0"/>
              <a:cs typeface="Calibri" charset="0"/>
            </a:endParaRPr>
          </a:p>
          <a:p>
            <a:pPr marL="0" indent="0" algn="ctr"/>
            <a:r>
              <a:rPr lang="en-US" sz="1200">
                <a:latin typeface="Times New Roman" charset="0"/>
                <a:cs typeface="Calibri" charset="0"/>
              </a:rPr>
              <a:t>                              Sankha Subhra Debnath</a:t>
            </a:r>
            <a:endParaRPr lang="en-US" sz="1200">
              <a:latin typeface="Times New Roman" charset="0"/>
              <a:cs typeface="Calibri" charset="0"/>
            </a:endParaRPr>
          </a:p>
          <a:p>
            <a:pPr marL="0" indent="0" algn="ctr"/>
            <a:endParaRPr lang="en-US" sz="1200">
              <a:latin typeface="Times New Roman" charset="0"/>
              <a:cs typeface="Calibri" charset="0"/>
            </a:endParaRPr>
          </a:p>
          <a:p>
            <a:pPr marL="0" indent="0" algn="ctr"/>
            <a:r>
              <a:rPr lang="en-US" sz="1200">
                <a:latin typeface="Times New Roman" charset="0"/>
                <a:cs typeface="Calibri" charset="0"/>
              </a:rPr>
              <a:t>                                NAME OF THE DEGREE                                BACHELOR OF TECHNOLOGY                               </a:t>
            </a:r>
            <a:r>
              <a:rPr lang="en-US" sz="1200" b="1">
                <a:latin typeface="Times New Roman" charset="0"/>
                <a:cs typeface="Calibri" charset="0"/>
              </a:rPr>
              <a:t>IN</a:t>
            </a:r>
            <a:r>
              <a:rPr lang="en-US" sz="1200">
                <a:latin typeface="Times New Roman" charset="0"/>
                <a:cs typeface="Calibri" charset="0"/>
              </a:rPr>
              <a:t>                           COMPUTER SCIENCE AND ENGINEERING</a:t>
            </a:r>
            <a:r>
              <a:rPr lang="en-US" sz="1200">
                <a:latin typeface="Times New Roman" charset="0"/>
                <a:cs typeface="Calibri" charset="0"/>
              </a:rPr>
              <a:t>                                        	                     </a:t>
            </a:r>
            <a:endParaRPr lang="en-US"/>
          </a:p>
        </p:txBody>
      </p:sp>
      <p:pic>
        <p:nvPicPr>
          <p:cNvPr id="5" name="Picture 4"/>
          <p:cNvPicPr/>
          <p:nvPr/>
        </p:nvPicPr>
        <p:blipFill>
          <a:blip r:embed="rId1"/>
          <a:stretch>
            <a:fillRect/>
          </a:stretch>
        </p:blipFill>
        <p:spPr>
          <a:xfrm>
            <a:off x="5948680" y="946785"/>
            <a:ext cx="2883535" cy="2614295"/>
          </a:xfrm>
          <a:prstGeom prst="rect">
            <a:avLst/>
          </a:prstGeom>
          <a:noFill/>
          <a:ln w="9525">
            <a:noFill/>
          </a:ln>
        </p:spPr>
      </p:pic>
      <p:sp>
        <p:nvSpPr>
          <p:cNvPr id="102" name="Text Box 101"/>
          <p:cNvSpPr txBox="1"/>
          <p:nvPr/>
        </p:nvSpPr>
        <p:spPr>
          <a:xfrm>
            <a:off x="1331595" y="3291840"/>
            <a:ext cx="4438015" cy="1198880"/>
          </a:xfrm>
          <a:prstGeom prst="rect">
            <a:avLst/>
          </a:prstGeom>
          <a:noFill/>
          <a:ln w="9525">
            <a:noFill/>
          </a:ln>
        </p:spPr>
        <p:txBody>
          <a:bodyPr wrap="square">
            <a:spAutoFit/>
          </a:bodyPr>
          <a:p>
            <a:pPr marL="0" indent="0" algn="ctr"/>
            <a:r>
              <a:rPr lang="en-US" sz="1200" b="0">
                <a:latin typeface="Times New Roman" charset="0"/>
                <a:cs typeface="Calibri" charset="0"/>
              </a:rPr>
              <a:t> </a:t>
            </a:r>
            <a:r>
              <a:rPr lang="en-US" sz="1200" b="1">
                <a:latin typeface="Times New Roman" charset="0"/>
                <a:cs typeface="Calibri" charset="0"/>
              </a:rPr>
              <a:t>TECHNO COLLEGE OF ENGINEERING AGARTALA</a:t>
            </a:r>
            <a:r>
              <a:rPr lang="en-US" sz="1200" b="0">
                <a:latin typeface="Times New Roman" charset="0"/>
                <a:cs typeface="Calibri" charset="0"/>
              </a:rPr>
              <a:t> </a:t>
            </a:r>
            <a:r>
              <a:rPr lang="en-US" sz="1200" b="1">
                <a:latin typeface="Times New Roman" charset="0"/>
                <a:cs typeface="Calibri" charset="0"/>
              </a:rPr>
              <a:t> TRIPURA UNIVERSITY:</a:t>
            </a:r>
            <a:r>
              <a:rPr lang="en-US" sz="1200" b="0">
                <a:solidFill>
                  <a:srgbClr val="222222"/>
                </a:solidFill>
                <a:latin typeface="Arial" panose="02080604020202020204" pitchFamily="34" charset="0"/>
                <a:cs typeface="Calibri" charset="0"/>
              </a:rPr>
              <a:t> </a:t>
            </a:r>
            <a:r>
              <a:rPr lang="en-US" sz="1200" b="1">
                <a:latin typeface="Times New Roman" charset="0"/>
                <a:cs typeface="Calibri" charset="0"/>
              </a:rPr>
              <a:t>TRIPURA 799022</a:t>
            </a:r>
            <a:r>
              <a:rPr lang="en-US" sz="1200" b="0">
                <a:latin typeface="Times New Roman" charset="0"/>
                <a:cs typeface="Calibri" charset="0"/>
              </a:rPr>
              <a:t>(A Central University)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Subtitle 3"/>
          <p:cNvSpPr/>
          <p:nvPr>
            <p:ph type="subTitle" idx="1"/>
          </p:nvPr>
        </p:nvSpPr>
        <p:spPr>
          <a:xfrm>
            <a:off x="402590" y="1162050"/>
            <a:ext cx="6600190" cy="3641090"/>
          </a:xfrm>
        </p:spPr>
        <p:txBody>
          <a:bodyPr/>
          <a:p>
            <a:pPr marL="114300" indent="0">
              <a:buFont typeface="+mj-lt"/>
            </a:pPr>
            <a:endParaRPr lang="en-US"/>
          </a:p>
          <a:p>
            <a:pPr marL="114300" indent="0">
              <a:buFont typeface="+mj-lt"/>
              <a:buNone/>
            </a:pPr>
            <a:endParaRPr lang="en-US"/>
          </a:p>
        </p:txBody>
      </p:sp>
      <p:cxnSp>
        <p:nvCxnSpPr>
          <p:cNvPr id="5" name="Google Shape;165;p38"/>
          <p:cNvCxnSpPr/>
          <p:nvPr/>
        </p:nvCxnSpPr>
        <p:spPr>
          <a:xfrm>
            <a:off x="2555875" y="1275715"/>
            <a:ext cx="396049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itle 1"/>
          <p:cNvSpPr/>
          <p:nvPr>
            <p:ph type="title" idx="2"/>
          </p:nvPr>
        </p:nvSpPr>
        <p:spPr>
          <a:xfrm>
            <a:off x="457200" y="555864"/>
            <a:ext cx="8229600" cy="857250"/>
          </a:xfrm>
        </p:spPr>
        <p:txBody>
          <a:bodyPr/>
          <a:p>
            <a:r>
              <a:rPr lang="en-US">
                <a:gradFill>
                  <a:gsLst>
                    <a:gs pos="0">
                      <a:srgbClr val="FE4444"/>
                    </a:gs>
                    <a:gs pos="100000">
                      <a:srgbClr val="832B2B"/>
                    </a:gs>
                  </a:gsLst>
                  <a:lin scaled="0"/>
                </a:gradFill>
              </a:rPr>
              <a:t>PAPERS &amp; REFERENCES</a:t>
            </a:r>
            <a:endParaRPr lang="en-US">
              <a:gradFill>
                <a:gsLst>
                  <a:gs pos="0">
                    <a:srgbClr val="FE4444"/>
                  </a:gs>
                  <a:gs pos="100000">
                    <a:srgbClr val="832B2B"/>
                  </a:gs>
                </a:gsLst>
                <a:lin scaled="0"/>
              </a:gradFill>
            </a:endParaRPr>
          </a:p>
        </p:txBody>
      </p:sp>
      <p:sp>
        <p:nvSpPr>
          <p:cNvPr id="8" name="Subtitle 3"/>
          <p:cNvSpPr/>
          <p:nvPr/>
        </p:nvSpPr>
        <p:spPr>
          <a:xfrm>
            <a:off x="251460" y="1419860"/>
            <a:ext cx="6600190" cy="21551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114300" indent="0">
              <a:buFont typeface="+mj-lt"/>
            </a:pPr>
            <a:r>
              <a:rPr lang="en-US">
                <a:solidFill>
                  <a:schemeClr val="tx1"/>
                </a:solidFill>
              </a:rPr>
              <a:t>Real-Time object detection </a:t>
            </a:r>
            <a:r>
              <a:rPr lang="en-US">
                <a:solidFill>
                  <a:schemeClr val="tx1"/>
                </a:solidFill>
                <a:hlinkClick r:id="rId2" tooltip="" action="ppaction://hlinkfile"/>
              </a:rPr>
              <a:t>Project</a:t>
            </a:r>
            <a:endParaRPr lang="en-US">
              <a:solidFill>
                <a:schemeClr val="tx1"/>
              </a:solidFill>
            </a:endParaRPr>
          </a:p>
          <a:p>
            <a:pPr marL="114300" indent="0">
              <a:buFont typeface="+mj-lt"/>
            </a:pPr>
            <a:endParaRPr lang="en-US">
              <a:solidFill>
                <a:schemeClr val="tx1"/>
              </a:solidFill>
            </a:endParaRPr>
          </a:p>
          <a:p>
            <a:pPr marL="114300" indent="0">
              <a:buFont typeface="+mj-lt"/>
            </a:pPr>
            <a:r>
              <a:rPr lang="en-US">
                <a:solidFill>
                  <a:schemeClr val="tx1"/>
                </a:solidFill>
              </a:rPr>
              <a:t>Real time object detection and  object </a:t>
            </a:r>
            <a:r>
              <a:rPr lang="en-US">
                <a:solidFill>
                  <a:schemeClr val="tx1"/>
                </a:solidFill>
                <a:hlinkClick r:id="rId3" action="ppaction://hlinkfile">
                  <a:extLst>
                    <a:ext uri="{DAF060AB-1E55-43B9-8AAB-6FB025537F2F}">
                      <wpsdc:hlinkClr xmlns:wpsdc="http://www.wps.cn/officeDocument/2017/drawingmlCustomData" val="FF0000"/>
                      <wpsdc:folHlinkClr xmlns:wpsdc="http://www.wps.cn/officeDocument/2017/drawingmlCustomData" val="000099"/>
                      <wpsdc:hlinkUnderline xmlns:wpsdc="http://www.wps.cn/officeDocument/2017/drawingmlCustomData" val="1"/>
                    </a:ext>
                  </a:extLst>
                </a:hlinkClick>
              </a:rPr>
              <a:t>tracking</a:t>
            </a:r>
            <a:endParaRPr lang="en-US">
              <a:solidFill>
                <a:schemeClr val="tx1"/>
              </a:solidFill>
            </a:endParaRPr>
          </a:p>
          <a:p>
            <a:pPr marL="114300" indent="0">
              <a:buFont typeface="+mj-lt"/>
            </a:pPr>
            <a:endParaRPr lang="en-US">
              <a:solidFill>
                <a:schemeClr val="tx1"/>
              </a:solidFill>
            </a:endParaRPr>
          </a:p>
          <a:p>
            <a:pPr marL="114300" indent="0">
              <a:buFont typeface="+mj-lt"/>
            </a:pPr>
            <a:r>
              <a:rPr lang="en-US">
                <a:solidFill>
                  <a:schemeClr val="tx1"/>
                </a:solidFill>
              </a:rPr>
              <a:t>optimize Speed and</a:t>
            </a:r>
            <a:r>
              <a:rPr lang="en-US">
                <a:solidFill>
                  <a:schemeClr val="tx1"/>
                </a:solidFill>
                <a:hlinkClick r:id="rId4" action="ppaction://hlinkfile"/>
              </a:rPr>
              <a:t> Accuracy</a:t>
            </a:r>
            <a:r>
              <a:rPr lang="en-US">
                <a:solidFill>
                  <a:schemeClr val="tx1"/>
                </a:solidFill>
              </a:rPr>
              <a:t> of Object detecion</a:t>
            </a:r>
            <a:endParaRPr lang="en-US">
              <a:solidFill>
                <a:schemeClr val="tx1"/>
              </a:solidFill>
            </a:endParaRPr>
          </a:p>
          <a:p>
            <a:pPr marL="114300" indent="0">
              <a:buFont typeface="+mj-lt"/>
            </a:pPr>
            <a:endParaRPr lang="en-US">
              <a:solidFill>
                <a:schemeClr val="tx1"/>
              </a:solidFill>
            </a:endParaRPr>
          </a:p>
          <a:p>
            <a:pPr marL="114300" indent="0">
              <a:buFont typeface="+mj-lt"/>
            </a:pPr>
            <a:r>
              <a:rPr lang="en-US">
                <a:solidFill>
                  <a:schemeClr val="tx1"/>
                </a:solidFill>
                <a:hlinkClick r:id="rId5" action="ppaction://hlinkfile"/>
              </a:rPr>
              <a:t>Open </a:t>
            </a:r>
            <a:r>
              <a:rPr lang="en-US">
                <a:solidFill>
                  <a:schemeClr val="tx1"/>
                </a:solidFill>
              </a:rPr>
              <a:t>MMLab Detecion Toolbox and Benchmark</a:t>
            </a:r>
            <a:endParaRPr lang="en-US">
              <a:solidFill>
                <a:schemeClr val="tx1"/>
              </a:solidFill>
            </a:endParaRPr>
          </a:p>
          <a:p>
            <a:pPr marL="114300" indent="0">
              <a:buFont typeface="+mj-lt"/>
            </a:pPr>
            <a:endParaRPr lang="en-US">
              <a:solidFill>
                <a:schemeClr val="tx1"/>
              </a:solidFill>
            </a:endParaRPr>
          </a:p>
          <a:p>
            <a:pPr marL="114300" indent="0">
              <a:buFont typeface="+mj-lt"/>
            </a:pPr>
            <a:r>
              <a:rPr lang="en-US">
                <a:solidFill>
                  <a:schemeClr val="tx1"/>
                </a:solidFill>
              </a:rPr>
              <a:t> Scalable </a:t>
            </a:r>
            <a:r>
              <a:rPr lang="en-US">
                <a:solidFill>
                  <a:schemeClr val="tx1"/>
                </a:solidFill>
                <a:hlinkClick r:id="rId6" action="ppaction://hlinkfile"/>
              </a:rPr>
              <a:t>and </a:t>
            </a:r>
            <a:r>
              <a:rPr lang="en-US">
                <a:solidFill>
                  <a:schemeClr val="tx1"/>
                </a:solidFill>
              </a:rPr>
              <a:t>Efficient Object Detecion</a:t>
            </a:r>
            <a:endParaRPr lang="en-US">
              <a:solidFill>
                <a:schemeClr val="tx1"/>
              </a:solidFill>
            </a:endParaRPr>
          </a:p>
          <a:p>
            <a:pPr marL="114300" indent="0">
              <a:buFont typeface="+mj-lt"/>
            </a:pPr>
            <a:endParaRPr lang="en-US">
              <a:solidFill>
                <a:schemeClr val="tx1"/>
              </a:solidFill>
            </a:endParaRPr>
          </a:p>
          <a:p>
            <a:pPr marL="114300" indent="0">
              <a:buFont typeface="+mj-lt"/>
            </a:pPr>
            <a:endParaRPr 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64" name="Shape 264"/>
        <p:cNvGrpSpPr/>
        <p:nvPr/>
      </p:nvGrpSpPr>
      <p:grpSpPr>
        <a:xfrm>
          <a:off x="0" y="0"/>
          <a:ext cx="0" cy="0"/>
          <a:chOff x="0" y="0"/>
          <a:chExt cx="0" cy="0"/>
        </a:xfrm>
      </p:grpSpPr>
      <p:sp>
        <p:nvSpPr>
          <p:cNvPr id="265" name="Google Shape;265;p48"/>
          <p:cNvSpPr txBox="1"/>
          <p:nvPr>
            <p:ph type="title"/>
          </p:nvPr>
        </p:nvSpPr>
        <p:spPr>
          <a:xfrm>
            <a:off x="4067810" y="843915"/>
            <a:ext cx="4420235" cy="1038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gradFill>
                  <a:gsLst>
                    <a:gs pos="0">
                      <a:srgbClr val="E30000"/>
                    </a:gs>
                    <a:gs pos="100000">
                      <a:srgbClr val="760303"/>
                    </a:gs>
                  </a:gsLst>
                  <a:lin scaled="0"/>
                </a:gradFill>
              </a:rPr>
              <a:t>A</a:t>
            </a:r>
            <a:r>
              <a:rPr lang="en-US" altLang="en-GB">
                <a:gradFill>
                  <a:gsLst>
                    <a:gs pos="0">
                      <a:srgbClr val="E30000"/>
                    </a:gs>
                    <a:gs pos="100000">
                      <a:srgbClr val="760303"/>
                    </a:gs>
                  </a:gsLst>
                  <a:lin scaled="0"/>
                </a:gradFill>
              </a:rPr>
              <a:t> Picture Of Real Time</a:t>
            </a:r>
            <a:endParaRPr lang="en-US" altLang="en-GB">
              <a:gradFill>
                <a:gsLst>
                  <a:gs pos="0">
                    <a:srgbClr val="E30000"/>
                  </a:gs>
                  <a:gs pos="100000">
                    <a:srgbClr val="760303"/>
                  </a:gs>
                </a:gsLst>
                <a:lin scaled="0"/>
              </a:gradFill>
            </a:endParaRPr>
          </a:p>
        </p:txBody>
      </p:sp>
      <p:sp>
        <p:nvSpPr>
          <p:cNvPr id="266" name="Google Shape;266;p48"/>
          <p:cNvSpPr txBox="1"/>
          <p:nvPr>
            <p:ph type="body" idx="1"/>
          </p:nvPr>
        </p:nvSpPr>
        <p:spPr>
          <a:xfrm>
            <a:off x="4072890" y="1995805"/>
            <a:ext cx="4088130" cy="115506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en-GB" sz="1800"/>
              <a:t>This detection has to happen in near real time, so that the car can safely navigate the street.</a:t>
            </a:r>
            <a:endParaRPr lang="en-US" altLang="en-GB" sz="1800"/>
          </a:p>
        </p:txBody>
      </p:sp>
      <p:cxnSp>
        <p:nvCxnSpPr>
          <p:cNvPr id="267" name="Google Shape;267;p48"/>
          <p:cNvCxnSpPr/>
          <p:nvPr/>
        </p:nvCxnSpPr>
        <p:spPr>
          <a:xfrm>
            <a:off x="3851910" y="843915"/>
            <a:ext cx="72390" cy="309626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2"/>
          <a:stretch>
            <a:fillRect/>
          </a:stretch>
        </p:blipFill>
        <p:spPr>
          <a:xfrm>
            <a:off x="179705" y="843915"/>
            <a:ext cx="3251835" cy="31451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79" name="Shape 279"/>
        <p:cNvGrpSpPr/>
        <p:nvPr/>
      </p:nvGrpSpPr>
      <p:grpSpPr>
        <a:xfrm>
          <a:off x="0" y="0"/>
          <a:ext cx="0" cy="0"/>
          <a:chOff x="0" y="0"/>
          <a:chExt cx="0" cy="0"/>
        </a:xfrm>
      </p:grpSpPr>
      <p:sp>
        <p:nvSpPr>
          <p:cNvPr id="280" name="Google Shape;280;p50"/>
          <p:cNvSpPr txBox="1"/>
          <p:nvPr>
            <p:ph type="title"/>
          </p:nvPr>
        </p:nvSpPr>
        <p:spPr>
          <a:xfrm>
            <a:off x="467995" y="195580"/>
            <a:ext cx="2802890" cy="395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gradFill>
                  <a:gsLst>
                    <a:gs pos="0">
                      <a:srgbClr val="E30000"/>
                    </a:gs>
                    <a:gs pos="100000">
                      <a:srgbClr val="760303"/>
                    </a:gs>
                  </a:gsLst>
                  <a:lin scaled="0"/>
                </a:gradFill>
              </a:rPr>
              <a:t>WHY YOLOV5</a:t>
            </a:r>
            <a:endParaRPr lang="en-US" altLang="en-GB">
              <a:gradFill>
                <a:gsLst>
                  <a:gs pos="0">
                    <a:srgbClr val="E30000"/>
                  </a:gs>
                  <a:gs pos="100000">
                    <a:srgbClr val="760303"/>
                  </a:gs>
                </a:gsLst>
                <a:lin scaled="0"/>
              </a:gradFill>
            </a:endParaRPr>
          </a:p>
        </p:txBody>
      </p:sp>
      <p:cxnSp>
        <p:nvCxnSpPr>
          <p:cNvPr id="281" name="Google Shape;281;p50"/>
          <p:cNvCxnSpPr/>
          <p:nvPr/>
        </p:nvCxnSpPr>
        <p:spPr>
          <a:xfrm flipV="1">
            <a:off x="611505" y="843915"/>
            <a:ext cx="2160270" cy="254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p:nvPr>
            <p:ph type="body" idx="4294967295"/>
          </p:nvPr>
        </p:nvSpPr>
        <p:spPr>
          <a:xfrm>
            <a:off x="539750" y="3545205"/>
            <a:ext cx="7400290" cy="56451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sz="1200">
                <a:solidFill>
                  <a:schemeClr val="tx1"/>
                </a:solidFill>
              </a:rPr>
              <a:t>YOLOv</a:t>
            </a:r>
            <a:r>
              <a:rPr lang="en-US" sz="1200">
                <a:solidFill>
                  <a:schemeClr val="tx1"/>
                </a:solidFill>
              </a:rPr>
              <a:t>5</a:t>
            </a:r>
            <a:r>
              <a:rPr sz="1200">
                <a:solidFill>
                  <a:schemeClr val="tx1"/>
                </a:solidFill>
              </a:rPr>
              <a:t> is a family of compound-scaled object detection models trained on the COCO dataset, and includes simple functionality for Test Time Augmentation (TTA), model ensembling, hyperparameter</a:t>
            </a:r>
            <a:r>
              <a:rPr lang="en-US" sz="1200">
                <a:solidFill>
                  <a:schemeClr val="tx1"/>
                </a:solidFill>
              </a:rPr>
              <a:t> </a:t>
            </a:r>
            <a:r>
              <a:rPr sz="1200">
                <a:solidFill>
                  <a:schemeClr val="tx1"/>
                </a:solidFill>
              </a:rPr>
              <a:t>evolution, and export to ONNX, CoreML and TFLite.</a:t>
            </a:r>
            <a:endParaRPr sz="1200">
              <a:solidFill>
                <a:schemeClr val="tx1"/>
              </a:solidFill>
            </a:endParaRPr>
          </a:p>
        </p:txBody>
      </p:sp>
      <p:pic>
        <p:nvPicPr>
          <p:cNvPr id="2" name="Picture 1"/>
          <p:cNvPicPr>
            <a:picLocks noChangeAspect="1"/>
          </p:cNvPicPr>
          <p:nvPr/>
        </p:nvPicPr>
        <p:blipFill>
          <a:blip r:embed="rId2"/>
          <a:stretch>
            <a:fillRect/>
          </a:stretch>
        </p:blipFill>
        <p:spPr>
          <a:xfrm>
            <a:off x="1764030" y="987425"/>
            <a:ext cx="5114925" cy="2557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844675" y="739775"/>
            <a:ext cx="4742180" cy="494665"/>
          </a:xfrm>
        </p:spPr>
        <p:txBody>
          <a:bodyPr/>
          <a:p>
            <a:r>
              <a:rPr lang="en-US">
                <a:solidFill>
                  <a:srgbClr val="FF0000"/>
                </a:solidFill>
              </a:rPr>
              <a:t>FUTURE SCOPE</a:t>
            </a:r>
            <a:endParaRPr lang="en-US">
              <a:solidFill>
                <a:srgbClr val="FF0000"/>
              </a:solidFill>
            </a:endParaRPr>
          </a:p>
        </p:txBody>
      </p:sp>
      <p:cxnSp>
        <p:nvCxnSpPr>
          <p:cNvPr id="275" name="Google Shape;275;p49"/>
          <p:cNvCxnSpPr/>
          <p:nvPr/>
        </p:nvCxnSpPr>
        <p:spPr>
          <a:xfrm flipH="1">
            <a:off x="2847975" y="1203960"/>
            <a:ext cx="273621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p:nvPr>
            <p:ph type="body" idx="4294967295"/>
          </p:nvPr>
        </p:nvSpPr>
        <p:spPr>
          <a:xfrm>
            <a:off x="539750" y="1206500"/>
            <a:ext cx="7352030" cy="2239645"/>
          </a:xfrm>
          <a:prstGeom prst="rect">
            <a:avLst/>
          </a:prstGeom>
        </p:spPr>
        <p:txBody>
          <a:bodyPr spcFirstLastPara="1" wrap="square" lIns="91425" tIns="91425" rIns="91425" bIns="91425" anchor="t" anchorCtr="0">
            <a:noAutofit/>
          </a:bodyPr>
          <a:p>
            <a:pPr marL="457200" lvl="1" indent="0" algn="ctr" rtl="0">
              <a:spcBef>
                <a:spcPts val="0"/>
              </a:spcBef>
              <a:spcAft>
                <a:spcPts val="1600"/>
              </a:spcAft>
              <a:buNone/>
            </a:pPr>
            <a:r>
              <a:rPr lang="en-US" sz="1600">
                <a:solidFill>
                  <a:schemeClr val="tx1"/>
                </a:solidFill>
              </a:rPr>
              <a:t>Currently YOLOv5 is primarily designed for single-image object detection.Future versions of YOLOV5 could be optimized for real-time processing.Future versions of the model could incorporate more advanced features or use larger datasets to improve its accuracy. Overall the future scopes of YOLOV5 are likely to focus on improving its accuracy, speed and versatility, while also expanding its capabilities to support new applications and use cases.</a:t>
            </a:r>
            <a:endParaRPr lang="en-US" sz="16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4390" name="Shape 14390"/>
        <p:cNvGrpSpPr/>
        <p:nvPr/>
      </p:nvGrpSpPr>
      <p:grpSpPr>
        <a:xfrm>
          <a:off x="0" y="0"/>
          <a:ext cx="0" cy="0"/>
          <a:chOff x="0" y="0"/>
          <a:chExt cx="0" cy="0"/>
        </a:xfrm>
      </p:grpSpPr>
      <p:sp>
        <p:nvSpPr>
          <p:cNvPr id="1955" name="Google Shape;1955;p54"/>
          <p:cNvSpPr txBox="1"/>
          <p:nvPr/>
        </p:nvSpPr>
        <p:spPr>
          <a:xfrm>
            <a:off x="1043305" y="1275715"/>
            <a:ext cx="3830320" cy="835660"/>
          </a:xfrm>
          <a:prstGeom prst="rect">
            <a:avLst/>
          </a:prstGeom>
          <a:noFill/>
          <a:ln w="9525">
            <a:noFill/>
          </a:ln>
        </p:spPr>
        <p:txBody>
          <a:bodyPr wrap="square" lIns="91425" tIns="91425" rIns="91425" bIns="91425" anchor="t" anchorCtr="0">
            <a:no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80604020202020204" pitchFamily="34" charset="0"/>
                <a:ea typeface="SimSun" pitchFamily="2" charset="-122"/>
              </a:defRPr>
            </a:lvl2pPr>
            <a:lvl3pPr algn="l" rtl="0" fontAlgn="base">
              <a:spcBef>
                <a:spcPct val="0"/>
              </a:spcBef>
              <a:spcAft>
                <a:spcPct val="0"/>
              </a:spcAft>
              <a:defRPr sz="3600">
                <a:solidFill>
                  <a:schemeClr val="tx1"/>
                </a:solidFill>
                <a:latin typeface="Arial" panose="02080604020202020204" pitchFamily="34" charset="0"/>
                <a:ea typeface="SimSun" pitchFamily="2" charset="-122"/>
              </a:defRPr>
            </a:lvl3pPr>
            <a:lvl4pPr algn="l" rtl="0" fontAlgn="base">
              <a:spcBef>
                <a:spcPct val="0"/>
              </a:spcBef>
              <a:spcAft>
                <a:spcPct val="0"/>
              </a:spcAft>
              <a:defRPr sz="3600">
                <a:solidFill>
                  <a:schemeClr val="tx1"/>
                </a:solidFill>
                <a:latin typeface="Arial" panose="02080604020202020204" pitchFamily="34" charset="0"/>
                <a:ea typeface="SimSun" pitchFamily="2" charset="-122"/>
              </a:defRPr>
            </a:lvl4pPr>
            <a:lvl5pPr algn="l" rtl="0" fontAlgn="base">
              <a:spcBef>
                <a:spcPct val="0"/>
              </a:spcBef>
              <a:spcAft>
                <a:spcPct val="0"/>
              </a:spcAft>
              <a:defRPr sz="3600">
                <a:solidFill>
                  <a:schemeClr val="tx1"/>
                </a:solidFill>
                <a:latin typeface="Arial" panose="02080604020202020204" pitchFamily="34" charset="0"/>
                <a:ea typeface="SimSun" pitchFamily="2" charset="-122"/>
              </a:defRPr>
            </a:lvl5pPr>
            <a:lvl6pPr marL="457200" algn="l" rtl="0" fontAlgn="base">
              <a:spcBef>
                <a:spcPct val="0"/>
              </a:spcBef>
              <a:spcAft>
                <a:spcPct val="0"/>
              </a:spcAft>
              <a:defRPr sz="3600">
                <a:solidFill>
                  <a:schemeClr val="tx1"/>
                </a:solidFill>
                <a:latin typeface="Arial" panose="02080604020202020204" pitchFamily="34" charset="0"/>
                <a:ea typeface="SimSun" pitchFamily="2" charset="-122"/>
              </a:defRPr>
            </a:lvl6pPr>
            <a:lvl7pPr marL="914400" algn="l" rtl="0" fontAlgn="base">
              <a:spcBef>
                <a:spcPct val="0"/>
              </a:spcBef>
              <a:spcAft>
                <a:spcPct val="0"/>
              </a:spcAft>
              <a:defRPr sz="3600">
                <a:solidFill>
                  <a:schemeClr val="tx1"/>
                </a:solidFill>
                <a:latin typeface="Arial" panose="02080604020202020204" pitchFamily="34" charset="0"/>
                <a:ea typeface="SimSun" pitchFamily="2" charset="-122"/>
              </a:defRPr>
            </a:lvl7pPr>
            <a:lvl8pPr marL="1371600" algn="l" rtl="0" fontAlgn="base">
              <a:spcBef>
                <a:spcPct val="0"/>
              </a:spcBef>
              <a:spcAft>
                <a:spcPct val="0"/>
              </a:spcAft>
              <a:defRPr sz="3600">
                <a:solidFill>
                  <a:schemeClr val="tx1"/>
                </a:solidFill>
                <a:latin typeface="Arial" panose="02080604020202020204" pitchFamily="34" charset="0"/>
                <a:ea typeface="SimSun" pitchFamily="2" charset="-122"/>
              </a:defRPr>
            </a:lvl8pPr>
            <a:lvl9pPr marL="1828800" algn="l" rtl="0" fontAlgn="base">
              <a:spcBef>
                <a:spcPct val="0"/>
              </a:spcBef>
              <a:spcAft>
                <a:spcPct val="0"/>
              </a:spcAft>
              <a:defRPr sz="3600">
                <a:solidFill>
                  <a:schemeClr val="tx1"/>
                </a:solidFill>
                <a:latin typeface="Arial" panose="02080604020202020204" pitchFamily="34" charset="0"/>
                <a:ea typeface="SimSun" pitchFamily="2" charset="-122"/>
              </a:defRPr>
            </a:lvl9pPr>
          </a:lstStyle>
          <a:p>
            <a:pPr marL="0" lvl="0" indent="0" algn="l" rtl="0">
              <a:spcBef>
                <a:spcPts val="0"/>
              </a:spcBef>
              <a:spcAft>
                <a:spcPts val="0"/>
              </a:spcAft>
              <a:buNone/>
            </a:pPr>
            <a:r>
              <a:rPr lang="en-US" altLang="en-GB">
                <a:gradFill>
                  <a:gsLst>
                    <a:gs pos="0">
                      <a:srgbClr val="FE4444"/>
                    </a:gs>
                    <a:gs pos="100000">
                      <a:srgbClr val="832B2B"/>
                    </a:gs>
                  </a:gsLst>
                  <a:lin scaled="0"/>
                </a:gradFill>
              </a:rPr>
              <a:t>  </a:t>
            </a:r>
            <a:r>
              <a:rPr lang="en-US" altLang="en-GB" sz="2000">
                <a:gradFill>
                  <a:gsLst>
                    <a:gs pos="0">
                      <a:srgbClr val="FE4444"/>
                    </a:gs>
                    <a:gs pos="100000">
                      <a:srgbClr val="832B2B"/>
                    </a:gs>
                  </a:gsLst>
                  <a:lin scaled="0"/>
                </a:gradFill>
              </a:rPr>
              <a:t>               </a:t>
            </a:r>
            <a:r>
              <a:rPr lang="en-US" altLang="en-GB" sz="2000">
                <a:gradFill>
                  <a:gsLst>
                    <a:gs pos="0">
                      <a:srgbClr val="FBFB11"/>
                    </a:gs>
                    <a:gs pos="100000">
                      <a:srgbClr val="838309"/>
                    </a:gs>
                  </a:gsLst>
                  <a:lin scaled="0"/>
                </a:gradFill>
              </a:rPr>
              <a:t>   </a:t>
            </a:r>
            <a:r>
              <a:rPr lang="en-US" altLang="en-GB" sz="2000">
                <a:solidFill>
                  <a:srgbClr val="FFFF00"/>
                </a:solidFill>
              </a:rPr>
              <a:t> </a:t>
            </a:r>
            <a:r>
              <a:rPr lang="en-US" altLang="en-GB" sz="2800">
                <a:solidFill>
                  <a:srgbClr val="FF0000"/>
                </a:solidFill>
              </a:rPr>
              <a:t>Thank You</a:t>
            </a:r>
            <a:endParaRPr lang="en-US" altLang="en-GB" sz="28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p:nvPr>
            <p:ph type="title"/>
          </p:nvPr>
        </p:nvSpPr>
        <p:spPr>
          <a:xfrm>
            <a:off x="539115" y="1059815"/>
            <a:ext cx="3176270" cy="691515"/>
          </a:xfrm>
        </p:spPr>
        <p:txBody>
          <a:bodyPr/>
          <a:p>
            <a:r>
              <a:rPr lang="en-US" altLang="en-GB">
                <a:gradFill>
                  <a:gsLst>
                    <a:gs pos="0">
                      <a:srgbClr val="E30000"/>
                    </a:gs>
                    <a:gs pos="100000">
                      <a:srgbClr val="760303"/>
                    </a:gs>
                  </a:gsLst>
                  <a:lin scaled="0"/>
                </a:gradFill>
                <a:sym typeface="+mn-ea"/>
              </a:rPr>
              <a:t>Project </a:t>
            </a:r>
            <a:r>
              <a:rPr lang="en-GB">
                <a:gradFill>
                  <a:gsLst>
                    <a:gs pos="0">
                      <a:srgbClr val="E30000"/>
                    </a:gs>
                    <a:gs pos="100000">
                      <a:srgbClr val="760303"/>
                    </a:gs>
                  </a:gsLst>
                  <a:lin scaled="0"/>
                </a:gradFill>
                <a:sym typeface="+mn-ea"/>
              </a:rPr>
              <a:t>Team</a:t>
            </a:r>
            <a:endParaRPr lang="en-GB">
              <a:gradFill>
                <a:gsLst>
                  <a:gs pos="0">
                    <a:srgbClr val="E30000"/>
                  </a:gs>
                  <a:gs pos="100000">
                    <a:srgbClr val="760303"/>
                  </a:gs>
                </a:gsLst>
                <a:lin scaled="0"/>
              </a:gradFill>
              <a:sym typeface="+mn-ea"/>
            </a:endParaRPr>
          </a:p>
        </p:txBody>
      </p:sp>
      <p:cxnSp>
        <p:nvCxnSpPr>
          <p:cNvPr id="165" name="Google Shape;165;p38"/>
          <p:cNvCxnSpPr/>
          <p:nvPr/>
        </p:nvCxnSpPr>
        <p:spPr>
          <a:xfrm>
            <a:off x="971550" y="1751330"/>
            <a:ext cx="237617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 name="Picture 19" descr="/home/theunixe/Pictures/sir.pngsir"/>
          <p:cNvPicPr>
            <a:picLocks noChangeAspect="1"/>
          </p:cNvPicPr>
          <p:nvPr/>
        </p:nvPicPr>
        <p:blipFill>
          <a:blip r:embed="rId2"/>
          <a:srcRect/>
          <a:stretch>
            <a:fillRect/>
          </a:stretch>
        </p:blipFill>
        <p:spPr>
          <a:xfrm>
            <a:off x="4572000" y="1131570"/>
            <a:ext cx="989330" cy="1169035"/>
          </a:xfrm>
          <a:prstGeom prst="rect">
            <a:avLst/>
          </a:prstGeom>
        </p:spPr>
      </p:pic>
      <p:sp>
        <p:nvSpPr>
          <p:cNvPr id="6" name="Text Box 5"/>
          <p:cNvSpPr txBox="1"/>
          <p:nvPr/>
        </p:nvSpPr>
        <p:spPr>
          <a:xfrm>
            <a:off x="4355465" y="2427605"/>
            <a:ext cx="2664460" cy="521970"/>
          </a:xfrm>
          <a:prstGeom prst="rect">
            <a:avLst/>
          </a:prstGeom>
          <a:noFill/>
        </p:spPr>
        <p:txBody>
          <a:bodyPr wrap="square" rtlCol="0" anchor="t">
            <a:spAutoFit/>
          </a:bodyPr>
          <a:p>
            <a:pPr lvl="8"/>
            <a:r>
              <a:rPr lang="en-US" altLang="en-GB" b="1">
                <a:solidFill>
                  <a:schemeClr val="tx1"/>
                </a:solidFill>
                <a:latin typeface="Muli"/>
                <a:ea typeface="Muli"/>
                <a:cs typeface="Muli"/>
                <a:sym typeface="Muli"/>
              </a:rPr>
              <a:t>Sankha Subhra Debnath</a:t>
            </a:r>
            <a:br>
              <a:rPr lang="en-GB">
                <a:solidFill>
                  <a:schemeClr val="tx1"/>
                </a:solidFill>
                <a:latin typeface="Muli"/>
                <a:ea typeface="Muli"/>
                <a:cs typeface="Muli"/>
                <a:sym typeface="Muli"/>
              </a:rPr>
            </a:br>
            <a:r>
              <a:rPr lang="en-US">
                <a:solidFill>
                  <a:srgbClr val="FF0000"/>
                </a:solidFill>
                <a:latin typeface="Muli"/>
                <a:ea typeface="Muli"/>
                <a:cs typeface="Muli"/>
                <a:sym typeface="Muli"/>
              </a:rPr>
              <a:t>Project Mentor</a:t>
            </a:r>
            <a:endParaRPr lang="en-US">
              <a:solidFill>
                <a:srgbClr val="FF0000"/>
              </a:solidFill>
              <a:latin typeface="Muli"/>
              <a:ea typeface="Muli"/>
              <a:cs typeface="Muli"/>
              <a:sym typeface="Muli"/>
            </a:endParaRPr>
          </a:p>
        </p:txBody>
      </p:sp>
      <p:pic>
        <p:nvPicPr>
          <p:cNvPr id="13" name="Picture 12" descr="/home/rahulbanik/Downloads/rahul.jpgrahul"/>
          <p:cNvPicPr>
            <a:picLocks noChangeAspect="1"/>
          </p:cNvPicPr>
          <p:nvPr/>
        </p:nvPicPr>
        <p:blipFill>
          <a:blip r:embed="rId3"/>
          <a:srcRect/>
          <a:stretch>
            <a:fillRect/>
          </a:stretch>
        </p:blipFill>
        <p:spPr>
          <a:xfrm>
            <a:off x="683260" y="2499995"/>
            <a:ext cx="1158240" cy="1242060"/>
          </a:xfrm>
          <a:prstGeom prst="rect">
            <a:avLst/>
          </a:prstGeom>
        </p:spPr>
      </p:pic>
      <p:sp>
        <p:nvSpPr>
          <p:cNvPr id="7" name="Text Box 6"/>
          <p:cNvSpPr txBox="1"/>
          <p:nvPr/>
        </p:nvSpPr>
        <p:spPr>
          <a:xfrm>
            <a:off x="467360" y="3867785"/>
            <a:ext cx="1964690" cy="521970"/>
          </a:xfrm>
          <a:prstGeom prst="rect">
            <a:avLst/>
          </a:prstGeom>
          <a:noFill/>
        </p:spPr>
        <p:txBody>
          <a:bodyPr wrap="square" rtlCol="0" anchor="t">
            <a:spAutoFit/>
          </a:bodyPr>
          <a:p>
            <a:pPr marL="0" lvl="0" indent="0" algn="ctr" rtl="0">
              <a:spcBef>
                <a:spcPts val="0"/>
              </a:spcBef>
              <a:spcAft>
                <a:spcPts val="0"/>
              </a:spcAft>
              <a:buNone/>
            </a:pPr>
            <a:r>
              <a:rPr lang="en-US" altLang="en-GB" b="1">
                <a:solidFill>
                  <a:schemeClr val="tx1"/>
                </a:solidFill>
                <a:latin typeface="Muli"/>
                <a:ea typeface="Muli"/>
                <a:cs typeface="Muli"/>
                <a:sym typeface="Muli"/>
              </a:rPr>
              <a:t>Rahul Banik</a:t>
            </a:r>
            <a:br>
              <a:rPr lang="en-GB">
                <a:solidFill>
                  <a:schemeClr val="lt1"/>
                </a:solidFill>
                <a:latin typeface="Muli"/>
                <a:ea typeface="Muli"/>
                <a:cs typeface="Muli"/>
                <a:sym typeface="Muli"/>
              </a:rPr>
            </a:br>
            <a:r>
              <a:rPr lang="en-US" altLang="en-GB">
                <a:solidFill>
                  <a:schemeClr val="lt1"/>
                </a:solidFill>
                <a:latin typeface="Muli"/>
                <a:ea typeface="Muli"/>
                <a:cs typeface="Muli"/>
                <a:sym typeface="Muli"/>
              </a:rPr>
              <a:t>   </a:t>
            </a:r>
            <a:r>
              <a:rPr lang="en-US" altLang="en-GB">
                <a:solidFill>
                  <a:srgbClr val="FF0000"/>
                </a:solidFill>
                <a:latin typeface="Muli"/>
                <a:ea typeface="Muli"/>
                <a:cs typeface="Muli"/>
                <a:sym typeface="Muli"/>
              </a:rPr>
              <a:t>Project Member</a:t>
            </a:r>
            <a:endParaRPr lang="en-US" altLang="en-GB">
              <a:solidFill>
                <a:srgbClr val="FF0000"/>
              </a:solidFill>
              <a:latin typeface="Muli"/>
              <a:ea typeface="Muli"/>
              <a:cs typeface="Muli"/>
              <a:sym typeface="Muli"/>
            </a:endParaRPr>
          </a:p>
        </p:txBody>
      </p:sp>
      <p:pic>
        <p:nvPicPr>
          <p:cNvPr id="11" name="Picture 10" descr="20220327_200257"/>
          <p:cNvPicPr>
            <a:picLocks noChangeAspect="1"/>
          </p:cNvPicPr>
          <p:nvPr/>
        </p:nvPicPr>
        <p:blipFill>
          <a:blip r:embed="rId4"/>
          <a:stretch>
            <a:fillRect/>
          </a:stretch>
        </p:blipFill>
        <p:spPr>
          <a:xfrm>
            <a:off x="2699385" y="2571750"/>
            <a:ext cx="892810" cy="1185545"/>
          </a:xfrm>
          <a:prstGeom prst="rect">
            <a:avLst/>
          </a:prstGeom>
        </p:spPr>
      </p:pic>
      <p:sp>
        <p:nvSpPr>
          <p:cNvPr id="8" name="Text Box 7"/>
          <p:cNvSpPr txBox="1"/>
          <p:nvPr/>
        </p:nvSpPr>
        <p:spPr>
          <a:xfrm>
            <a:off x="2627630" y="3796030"/>
            <a:ext cx="1473835" cy="521970"/>
          </a:xfrm>
          <a:prstGeom prst="rect">
            <a:avLst/>
          </a:prstGeom>
          <a:noFill/>
        </p:spPr>
        <p:txBody>
          <a:bodyPr wrap="none" rtlCol="0" anchor="t">
            <a:spAutoFit/>
          </a:bodyPr>
          <a:p>
            <a:r>
              <a:rPr lang="en-US" altLang="en-GB" b="1">
                <a:solidFill>
                  <a:schemeClr val="tx1"/>
                </a:solidFill>
                <a:latin typeface="Muli"/>
                <a:ea typeface="Muli"/>
                <a:cs typeface="Muli"/>
                <a:sym typeface="Muli"/>
              </a:rPr>
              <a:t>Purba Das</a:t>
            </a:r>
            <a:br>
              <a:rPr lang="en-GB">
                <a:solidFill>
                  <a:schemeClr val="lt1"/>
                </a:solidFill>
                <a:latin typeface="Muli"/>
                <a:ea typeface="Muli"/>
                <a:cs typeface="Muli"/>
                <a:sym typeface="Muli"/>
              </a:rPr>
            </a:br>
            <a:r>
              <a:rPr lang="en-US" altLang="en-GB">
                <a:solidFill>
                  <a:srgbClr val="FF0000"/>
                </a:solidFill>
                <a:latin typeface="Muli"/>
                <a:ea typeface="Muli"/>
                <a:cs typeface="Muli"/>
                <a:sym typeface="Muli"/>
              </a:rPr>
              <a:t>Project Member</a:t>
            </a:r>
            <a:endParaRPr lang="en-US" altLang="en-GB">
              <a:solidFill>
                <a:srgbClr val="FF0000"/>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99" name="Shape 199"/>
        <p:cNvGrpSpPr/>
        <p:nvPr/>
      </p:nvGrpSpPr>
      <p:grpSpPr>
        <a:xfrm>
          <a:off x="0" y="0"/>
          <a:ext cx="0" cy="0"/>
          <a:chOff x="0" y="0"/>
          <a:chExt cx="0" cy="0"/>
        </a:xfrm>
      </p:grpSpPr>
      <p:sp>
        <p:nvSpPr>
          <p:cNvPr id="201" name="Google Shape;201;p42"/>
          <p:cNvSpPr txBox="1"/>
          <p:nvPr>
            <p:ph type="ctrTitle"/>
          </p:nvPr>
        </p:nvSpPr>
        <p:spPr>
          <a:xfrm>
            <a:off x="234950" y="123825"/>
            <a:ext cx="8742045" cy="344678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80604020202020204" pitchFamily="34" charset="0"/>
              <a:buChar char="•"/>
            </a:pPr>
            <a:r>
              <a:rPr lang="en-US" altLang="en-GB">
                <a:gradFill>
                  <a:gsLst>
                    <a:gs pos="0">
                      <a:srgbClr val="E30000"/>
                    </a:gs>
                    <a:gs pos="100000">
                      <a:srgbClr val="760303"/>
                    </a:gs>
                  </a:gsLst>
                  <a:lin scaled="0"/>
                </a:gradFill>
              </a:rPr>
              <a:t>INTRODUCTION</a:t>
            </a:r>
            <a:br>
              <a:rPr lang="en-US" altLang="en-GB">
                <a:gradFill>
                  <a:gsLst>
                    <a:gs pos="0">
                      <a:srgbClr val="E30000"/>
                    </a:gs>
                    <a:gs pos="100000">
                      <a:srgbClr val="760303"/>
                    </a:gs>
                  </a:gsLst>
                  <a:lin scaled="0"/>
                </a:gradFill>
              </a:rPr>
            </a:br>
            <a:br>
              <a:rPr lang="en-US" altLang="en-GB">
                <a:gradFill>
                  <a:gsLst>
                    <a:gs pos="0">
                      <a:srgbClr val="E30000"/>
                    </a:gs>
                    <a:gs pos="100000">
                      <a:srgbClr val="760303"/>
                    </a:gs>
                  </a:gsLst>
                  <a:lin scaled="0"/>
                </a:gradFill>
              </a:rPr>
            </a:br>
            <a:r>
              <a:rPr lang="en-US" altLang="en-GB" sz="1200">
                <a:solidFill>
                  <a:schemeClr val="tx1"/>
                </a:solidFill>
              </a:rPr>
              <a:t>Efficient and  accurate detection has been an important topic in the advancement of computer vision systems.</a:t>
            </a:r>
            <a:br>
              <a:rPr lang="en-US" altLang="en-GB" sz="1200">
                <a:solidFill>
                  <a:schemeClr val="tx1"/>
                </a:solidFill>
              </a:rPr>
            </a:br>
            <a:br>
              <a:rPr lang="en-US" altLang="en-GB" sz="1200">
                <a:solidFill>
                  <a:schemeClr val="tx1"/>
                </a:solidFill>
              </a:rPr>
            </a:br>
            <a:br>
              <a:rPr lang="en-US" altLang="en-GB" sz="1200">
                <a:solidFill>
                  <a:schemeClr val="tx1"/>
                </a:solidFill>
              </a:rPr>
            </a:br>
            <a:r>
              <a:rPr lang="en-US" altLang="en-GB" sz="1200">
                <a:solidFill>
                  <a:schemeClr val="tx1"/>
                </a:solidFill>
              </a:rPr>
              <a:t>Our Porject aims to detect the object with the goal of achieving high accuracy with a real-time performance.</a:t>
            </a:r>
            <a:br>
              <a:rPr lang="en-US" altLang="en-GB" sz="1200">
                <a:solidFill>
                  <a:schemeClr val="tx1"/>
                </a:solidFill>
              </a:rPr>
            </a:br>
            <a:br>
              <a:rPr lang="en-US" altLang="en-GB" sz="1200">
                <a:solidFill>
                  <a:schemeClr val="tx1"/>
                </a:solidFill>
              </a:rPr>
            </a:br>
            <a:br>
              <a:rPr lang="en-US" altLang="en-GB" sz="1200">
                <a:solidFill>
                  <a:schemeClr val="tx1"/>
                </a:solidFill>
              </a:rPr>
            </a:br>
            <a:br>
              <a:rPr lang="en-US" altLang="en-GB" sz="1200">
                <a:solidFill>
                  <a:schemeClr val="tx1"/>
                </a:solidFill>
              </a:rPr>
            </a:br>
            <a:r>
              <a:rPr lang="en-US" altLang="en-GB" sz="1200">
                <a:solidFill>
                  <a:schemeClr val="tx1"/>
                </a:solidFill>
              </a:rPr>
              <a:t>In this porject we use a completely  deep learning based approach to solve the problem of object detection.</a:t>
            </a:r>
            <a:br>
              <a:rPr lang="en-US" altLang="en-GB" sz="1200">
                <a:solidFill>
                  <a:schemeClr val="tx1"/>
                </a:solidFill>
              </a:rPr>
            </a:br>
            <a:br>
              <a:rPr lang="en-US" altLang="en-GB" sz="1200">
                <a:solidFill>
                  <a:schemeClr val="tx1"/>
                </a:solidFill>
              </a:rPr>
            </a:br>
            <a:br>
              <a:rPr lang="en-US" altLang="en-GB" sz="1200">
                <a:solidFill>
                  <a:schemeClr val="tx1"/>
                </a:solidFill>
              </a:rPr>
            </a:br>
            <a:r>
              <a:rPr lang="en-US" altLang="en-GB" sz="1200">
                <a:solidFill>
                  <a:schemeClr val="tx1"/>
                </a:solidFill>
              </a:rPr>
              <a:t>The input to the system will be a real time image, and the output wiil be a bounding box corresponding to all the object in the image, along with the class of object in each box.</a:t>
            </a:r>
            <a:endParaRPr lang="en-US" altLang="en-GB" sz="12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72" name="Shape 272"/>
        <p:cNvGrpSpPr/>
        <p:nvPr/>
      </p:nvGrpSpPr>
      <p:grpSpPr>
        <a:xfrm>
          <a:off x="0" y="0"/>
          <a:ext cx="0" cy="0"/>
          <a:chOff x="0" y="0"/>
          <a:chExt cx="0" cy="0"/>
        </a:xfrm>
      </p:grpSpPr>
      <p:sp>
        <p:nvSpPr>
          <p:cNvPr id="273" name="Google Shape;273;p49"/>
          <p:cNvSpPr txBox="1"/>
          <p:nvPr>
            <p:ph type="ctrTitle"/>
          </p:nvPr>
        </p:nvSpPr>
        <p:spPr>
          <a:xfrm>
            <a:off x="2627630" y="771525"/>
            <a:ext cx="2797810" cy="5600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gradFill>
                  <a:gsLst>
                    <a:gs pos="0">
                      <a:srgbClr val="E30000"/>
                    </a:gs>
                    <a:gs pos="100000">
                      <a:srgbClr val="760303"/>
                    </a:gs>
                  </a:gsLst>
                  <a:lin scaled="0"/>
                </a:gradFill>
              </a:rPr>
              <a:t>OBJECTIVE </a:t>
            </a:r>
            <a:endParaRPr lang="en-US" altLang="en-GB">
              <a:gradFill>
                <a:gsLst>
                  <a:gs pos="0">
                    <a:srgbClr val="E30000"/>
                  </a:gs>
                  <a:gs pos="100000">
                    <a:srgbClr val="760303"/>
                  </a:gs>
                </a:gsLst>
                <a:lin scaled="0"/>
              </a:gradFill>
            </a:endParaRPr>
          </a:p>
        </p:txBody>
      </p:sp>
      <p:sp>
        <p:nvSpPr>
          <p:cNvPr id="274" name="Google Shape;274;p49"/>
          <p:cNvSpPr txBox="1"/>
          <p:nvPr>
            <p:ph type="subTitle" idx="1"/>
          </p:nvPr>
        </p:nvSpPr>
        <p:spPr>
          <a:xfrm>
            <a:off x="1835150" y="1708150"/>
            <a:ext cx="5915660" cy="2651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800"/>
              <a:t>Develop a application that detects an object and it can be used for vehicles counting, when the object is a vehicle such as a bicycle or car, it can count how many vehicles have passed from a particular area or road and it can recognize human activity too.</a:t>
            </a:r>
            <a:endParaRPr lang="en-US" altLang="en-GB" sz="1800"/>
          </a:p>
        </p:txBody>
      </p:sp>
      <p:cxnSp>
        <p:nvCxnSpPr>
          <p:cNvPr id="275" name="Google Shape;275;p49"/>
          <p:cNvCxnSpPr/>
          <p:nvPr/>
        </p:nvCxnSpPr>
        <p:spPr>
          <a:xfrm flipH="1">
            <a:off x="3131820" y="1419860"/>
            <a:ext cx="194373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2844165" y="411480"/>
            <a:ext cx="3554095" cy="642620"/>
          </a:xfrm>
        </p:spPr>
        <p:txBody>
          <a:bodyPr/>
          <a:p>
            <a:r>
              <a:rPr lang="en-US">
                <a:gradFill>
                  <a:gsLst>
                    <a:gs pos="0">
                      <a:srgbClr val="FE4444"/>
                    </a:gs>
                    <a:gs pos="100000">
                      <a:srgbClr val="832B2B"/>
                    </a:gs>
                  </a:gsLst>
                  <a:lin scaled="0"/>
                </a:gradFill>
              </a:rPr>
              <a:t>Resources</a:t>
            </a:r>
            <a:endParaRPr lang="en-US">
              <a:gradFill>
                <a:gsLst>
                  <a:gs pos="0">
                    <a:srgbClr val="FE4444"/>
                  </a:gs>
                  <a:gs pos="100000">
                    <a:srgbClr val="832B2B"/>
                  </a:gs>
                </a:gsLst>
                <a:lin scaled="0"/>
              </a:gradFill>
            </a:endParaRPr>
          </a:p>
        </p:txBody>
      </p:sp>
      <p:cxnSp>
        <p:nvCxnSpPr>
          <p:cNvPr id="275" name="Google Shape;275;p49"/>
          <p:cNvCxnSpPr/>
          <p:nvPr/>
        </p:nvCxnSpPr>
        <p:spPr>
          <a:xfrm flipH="1">
            <a:off x="3851910" y="1054100"/>
            <a:ext cx="16560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 Placeholder 2"/>
          <p:cNvSpPr/>
          <p:nvPr>
            <p:ph type="body" idx="1"/>
          </p:nvPr>
        </p:nvSpPr>
        <p:spPr>
          <a:xfrm>
            <a:off x="251460" y="1219200"/>
            <a:ext cx="8275955" cy="3709670"/>
          </a:xfrm>
        </p:spPr>
        <p:txBody>
          <a:bodyPr/>
          <a:p>
            <a:pPr marL="127000" indent="0">
              <a:buNone/>
            </a:pPr>
            <a:r>
              <a:rPr lang="en-US" sz="2400">
                <a:solidFill>
                  <a:schemeClr val="accent1">
                    <a:lumMod val="75000"/>
                  </a:schemeClr>
                </a:solidFill>
              </a:rPr>
              <a:t>                  Code Editor</a:t>
            </a:r>
            <a:endParaRPr lang="en-US">
              <a:solidFill>
                <a:schemeClr val="accent1">
                  <a:lumMod val="75000"/>
                </a:schemeClr>
              </a:solidFill>
            </a:endParaRPr>
          </a:p>
          <a:p>
            <a:pPr marL="127000" indent="0">
              <a:buNone/>
            </a:pPr>
            <a:r>
              <a:rPr lang="en-US" sz="1200">
                <a:solidFill>
                  <a:schemeClr val="tx1"/>
                </a:solidFill>
              </a:rPr>
              <a:t>                                     NEOVIM UNIX EDITOR</a:t>
            </a:r>
            <a:endParaRPr lang="en-US" sz="1200">
              <a:solidFill>
                <a:schemeClr val="tx1"/>
              </a:solidFill>
            </a:endParaRPr>
          </a:p>
          <a:p>
            <a:pPr marL="127000" indent="0">
              <a:buNone/>
            </a:pPr>
            <a:r>
              <a:rPr lang="en-US" sz="1200">
                <a:solidFill>
                  <a:schemeClr val="tx1"/>
                </a:solidFill>
              </a:rPr>
              <a:t>                                     Google Colab</a:t>
            </a:r>
            <a:endParaRPr lang="en-US" sz="1200">
              <a:solidFill>
                <a:srgbClr val="FFFF00"/>
              </a:solidFill>
            </a:endParaRPr>
          </a:p>
          <a:p>
            <a:pPr marL="127000" indent="0">
              <a:buNone/>
            </a:pPr>
            <a:r>
              <a:rPr lang="en-US" sz="1600">
                <a:gradFill>
                  <a:gsLst>
                    <a:gs pos="0">
                      <a:srgbClr val="14CD68"/>
                    </a:gs>
                    <a:gs pos="100000">
                      <a:srgbClr val="035C7D"/>
                    </a:gs>
                  </a:gsLst>
                  <a:lin scaled="0"/>
                </a:gradFill>
              </a:rPr>
              <a:t>                           Algorithm &amp; sources</a:t>
            </a:r>
            <a:endParaRPr lang="en-US" sz="1600">
              <a:gradFill>
                <a:gsLst>
                  <a:gs pos="0">
                    <a:srgbClr val="14CD68"/>
                  </a:gs>
                  <a:gs pos="100000">
                    <a:srgbClr val="035C7D"/>
                  </a:gs>
                </a:gsLst>
                <a:lin scaled="0"/>
              </a:gradFill>
            </a:endParaRPr>
          </a:p>
          <a:p>
            <a:pPr marL="127000" indent="0">
              <a:buNone/>
            </a:pPr>
            <a:r>
              <a:rPr lang="en-US" sz="1200">
                <a:solidFill>
                  <a:schemeClr val="tx1"/>
                </a:solidFill>
              </a:rPr>
              <a:t>                                   OPENSOURCE YOLOV5 ALGORITHM</a:t>
            </a:r>
            <a:endParaRPr lang="en-US" sz="1200" b="1">
              <a:solidFill>
                <a:srgbClr val="FFFF00"/>
              </a:solidFill>
            </a:endParaRPr>
          </a:p>
          <a:p>
            <a:pPr marL="0" lvl="0" indent="0" algn="l" rtl="0">
              <a:spcBef>
                <a:spcPts val="600"/>
              </a:spcBef>
              <a:spcAft>
                <a:spcPts val="0"/>
              </a:spcAft>
              <a:buNone/>
            </a:pPr>
            <a:r>
              <a:rPr lang="en-US" sz="1800" b="1">
                <a:solidFill>
                  <a:schemeClr val="tx2">
                    <a:lumMod val="75000"/>
                  </a:schemeClr>
                </a:solidFill>
              </a:rPr>
              <a:t>                     </a:t>
            </a:r>
            <a:r>
              <a:rPr lang="en-US" sz="1800" b="1">
                <a:gradFill>
                  <a:gsLst>
                    <a:gs pos="0">
                      <a:srgbClr val="14CD68"/>
                    </a:gs>
                    <a:gs pos="100000">
                      <a:srgbClr val="0B6E38"/>
                    </a:gs>
                  </a:gsLst>
                  <a:lin scaled="0"/>
                </a:gradFill>
              </a:rPr>
              <a:t>Operating System</a:t>
            </a:r>
            <a:endParaRPr lang="en-US" sz="1800" b="1">
              <a:gradFill>
                <a:gsLst>
                  <a:gs pos="0">
                    <a:srgbClr val="14CD68"/>
                  </a:gs>
                  <a:gs pos="100000">
                    <a:srgbClr val="0B6E38"/>
                  </a:gs>
                </a:gsLst>
                <a:lin scaled="0"/>
              </a:gradFill>
            </a:endParaRPr>
          </a:p>
          <a:p>
            <a:pPr marL="0" lvl="0" indent="0" algn="l" rtl="0">
              <a:spcBef>
                <a:spcPts val="600"/>
              </a:spcBef>
              <a:spcAft>
                <a:spcPts val="0"/>
              </a:spcAft>
              <a:buNone/>
            </a:pPr>
            <a:r>
              <a:rPr lang="en-US" sz="1800" b="1">
                <a:solidFill>
                  <a:schemeClr val="tx2">
                    <a:lumMod val="75000"/>
                  </a:schemeClr>
                </a:solidFill>
              </a:rPr>
              <a:t>                     </a:t>
            </a:r>
            <a:r>
              <a:rPr lang="en-US" sz="1400" b="1">
                <a:solidFill>
                  <a:schemeClr val="tx1"/>
                </a:solidFill>
              </a:rPr>
              <a:t>KALI-LINUX &amp; WINDOWS</a:t>
            </a:r>
            <a:endParaRPr lang="en-US" sz="1400" b="1">
              <a:solidFill>
                <a:schemeClr val="tx1"/>
              </a:solidFill>
            </a:endParaRPr>
          </a:p>
          <a:p>
            <a:pPr marL="0" lvl="0" indent="0" algn="l" rtl="0">
              <a:spcBef>
                <a:spcPts val="600"/>
              </a:spcBef>
              <a:spcAft>
                <a:spcPts val="0"/>
              </a:spcAft>
              <a:buNone/>
            </a:pPr>
            <a:endParaRPr lang="en-US" sz="1400" b="1">
              <a:solidFill>
                <a:schemeClr val="tx1"/>
              </a:solidFill>
            </a:endParaRPr>
          </a:p>
          <a:p>
            <a:pPr marL="0" lvl="0" indent="0" algn="l" rtl="0">
              <a:spcBef>
                <a:spcPts val="600"/>
              </a:spcBef>
              <a:spcAft>
                <a:spcPts val="0"/>
              </a:spcAft>
              <a:buNone/>
            </a:pPr>
            <a:r>
              <a:rPr lang="en-US" sz="1400" b="1">
                <a:gradFill>
                  <a:gsLst>
                    <a:gs pos="0">
                      <a:srgbClr val="14CD68"/>
                    </a:gs>
                    <a:gs pos="100000">
                      <a:srgbClr val="0B6E38"/>
                    </a:gs>
                  </a:gsLst>
                  <a:lin scaled="0"/>
                </a:gradFill>
              </a:rPr>
              <a:t>                           HardWare Requirements</a:t>
            </a:r>
            <a:r>
              <a:rPr lang="en-US" sz="1400" b="1">
                <a:solidFill>
                  <a:schemeClr val="tx1"/>
                </a:solidFill>
                <a:highlight>
                  <a:srgbClr val="008080"/>
                </a:highlight>
              </a:rPr>
              <a:t> </a:t>
            </a:r>
            <a:endParaRPr lang="en-US" sz="1400" b="1">
              <a:solidFill>
                <a:srgbClr val="FFC000"/>
              </a:solidFill>
              <a:highlight>
                <a:srgbClr val="008080"/>
              </a:highlight>
            </a:endParaRPr>
          </a:p>
          <a:p>
            <a:pPr marL="127000" indent="0">
              <a:buNone/>
            </a:pPr>
            <a:r>
              <a:rPr lang="en-US" sz="1400" b="1">
                <a:solidFill>
                  <a:schemeClr val="tx1"/>
                </a:solidFill>
              </a:rPr>
              <a:t>                           RAM- 4GB </a:t>
            </a:r>
            <a:endParaRPr lang="en-US" sz="1400" b="1">
              <a:solidFill>
                <a:schemeClr val="tx1"/>
              </a:solidFill>
            </a:endParaRPr>
          </a:p>
          <a:p>
            <a:pPr marL="127000" indent="0">
              <a:buNone/>
            </a:pPr>
            <a:r>
              <a:rPr lang="en-US" sz="1400" b="1">
                <a:solidFill>
                  <a:schemeClr val="tx1"/>
                </a:solidFill>
              </a:rPr>
              <a:t>                           HARD DISK- Minimum 1GB </a:t>
            </a:r>
            <a:endParaRPr lang="en-US" sz="1400" b="1">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Picture 2" descr="cat"/>
          <p:cNvPicPr>
            <a:picLocks noChangeAspect="1"/>
          </p:cNvPicPr>
          <p:nvPr/>
        </p:nvPicPr>
        <p:blipFill>
          <a:blip r:embed="rId2"/>
          <a:stretch>
            <a:fillRect/>
          </a:stretch>
        </p:blipFill>
        <p:spPr>
          <a:xfrm>
            <a:off x="828040" y="1275715"/>
            <a:ext cx="6654165" cy="2476500"/>
          </a:xfrm>
          <a:prstGeom prst="rect">
            <a:avLst/>
          </a:prstGeom>
        </p:spPr>
      </p:pic>
      <p:sp>
        <p:nvSpPr>
          <p:cNvPr id="4" name="Title 3"/>
          <p:cNvSpPr/>
          <p:nvPr>
            <p:ph type="title"/>
          </p:nvPr>
        </p:nvSpPr>
        <p:spPr>
          <a:xfrm>
            <a:off x="2051685" y="339725"/>
            <a:ext cx="3627755" cy="709930"/>
          </a:xfrm>
        </p:spPr>
        <p:txBody>
          <a:bodyPr/>
          <a:p>
            <a:r>
              <a:rPr lang="en-US">
                <a:gradFill>
                  <a:gsLst>
                    <a:gs pos="0">
                      <a:srgbClr val="E30000"/>
                    </a:gs>
                    <a:gs pos="100000">
                      <a:srgbClr val="760303"/>
                    </a:gs>
                  </a:gsLst>
                  <a:lin scaled="0"/>
                </a:gradFill>
              </a:rPr>
              <a:t>OBJECT DETCTION</a:t>
            </a:r>
            <a:endParaRPr lang="en-US">
              <a:gradFill>
                <a:gsLst>
                  <a:gs pos="0">
                    <a:srgbClr val="E30000"/>
                  </a:gs>
                  <a:gs pos="100000">
                    <a:srgbClr val="760303"/>
                  </a:gs>
                </a:gsLst>
                <a:lin scaled="0"/>
              </a:gradFill>
            </a:endParaRPr>
          </a:p>
        </p:txBody>
      </p:sp>
      <p:cxnSp>
        <p:nvCxnSpPr>
          <p:cNvPr id="275" name="Google Shape;275;p49"/>
          <p:cNvCxnSpPr/>
          <p:nvPr/>
        </p:nvCxnSpPr>
        <p:spPr>
          <a:xfrm flipH="1">
            <a:off x="1979295" y="988060"/>
            <a:ext cx="374459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Text Placeholder 2"/>
          <p:cNvSpPr/>
          <p:nvPr>
            <p:ph type="body" idx="1"/>
          </p:nvPr>
        </p:nvSpPr>
        <p:spPr>
          <a:xfrm>
            <a:off x="755650" y="1275715"/>
            <a:ext cx="7190105" cy="4016375"/>
          </a:xfrm>
        </p:spPr>
        <p:txBody>
          <a:bodyPr/>
          <a:p>
            <a:pPr marL="127000" indent="0">
              <a:buNone/>
            </a:pPr>
            <a:endParaRPr lang="en-US" sz="1200" b="1">
              <a:solidFill>
                <a:schemeClr val="tx1"/>
              </a:solidFill>
            </a:endParaRPr>
          </a:p>
          <a:p>
            <a:pPr marL="127000" indent="0">
              <a:buNone/>
            </a:pPr>
            <a:r>
              <a:rPr lang="en-US" sz="1200" b="1">
                <a:solidFill>
                  <a:schemeClr val="tx1"/>
                </a:solidFill>
              </a:rPr>
              <a:t>The YOLOv5 algortihm is based on a covolutional neural network(CNN) architecutre that divides an input image into a grid of cells and predicts the class and bounding box coordinates of each cell. The predicate bounding boxes are then post-processed to remove duplicate detections and improve accuracy.</a:t>
            </a:r>
            <a:endParaRPr lang="en-US" sz="1200" b="1">
              <a:solidFill>
                <a:schemeClr val="tx1"/>
              </a:solidFill>
            </a:endParaRPr>
          </a:p>
        </p:txBody>
      </p:sp>
      <p:cxnSp>
        <p:nvCxnSpPr>
          <p:cNvPr id="165" name="Google Shape;165;p38"/>
          <p:cNvCxnSpPr/>
          <p:nvPr/>
        </p:nvCxnSpPr>
        <p:spPr>
          <a:xfrm>
            <a:off x="539750" y="627380"/>
            <a:ext cx="79184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itle 3"/>
          <p:cNvSpPr/>
          <p:nvPr>
            <p:ph type="title"/>
          </p:nvPr>
        </p:nvSpPr>
        <p:spPr>
          <a:xfrm>
            <a:off x="2987675" y="555625"/>
            <a:ext cx="2442845" cy="486410"/>
          </a:xfrm>
        </p:spPr>
        <p:txBody>
          <a:bodyPr/>
          <a:p>
            <a:r>
              <a:rPr lang="en-US">
                <a:gradFill>
                  <a:gsLst>
                    <a:gs pos="0">
                      <a:srgbClr val="E30000"/>
                    </a:gs>
                    <a:gs pos="100000">
                      <a:srgbClr val="760303"/>
                    </a:gs>
                  </a:gsLst>
                  <a:lin scaled="0"/>
                </a:gradFill>
              </a:rPr>
              <a:t>YOLO</a:t>
            </a:r>
            <a:endParaRPr lang="en-US">
              <a:gradFill>
                <a:gsLst>
                  <a:gs pos="0">
                    <a:srgbClr val="E30000"/>
                  </a:gs>
                  <a:gs pos="100000">
                    <a:srgbClr val="760303"/>
                  </a:gs>
                </a:gsLst>
                <a:lin scaled="0"/>
              </a:gradFill>
            </a:endParaRPr>
          </a:p>
        </p:txBody>
      </p:sp>
      <p:pic>
        <p:nvPicPr>
          <p:cNvPr id="5" name="Picture 4" descr="yolo"/>
          <p:cNvPicPr>
            <a:picLocks noChangeAspect="1"/>
          </p:cNvPicPr>
          <p:nvPr/>
        </p:nvPicPr>
        <p:blipFill>
          <a:blip r:embed="rId2"/>
          <a:stretch>
            <a:fillRect/>
          </a:stretch>
        </p:blipFill>
        <p:spPr>
          <a:xfrm>
            <a:off x="2268220" y="2355850"/>
            <a:ext cx="3578860" cy="1866265"/>
          </a:xfrm>
          <a:prstGeom prst="rect">
            <a:avLst/>
          </a:prstGeom>
        </p:spPr>
      </p:pic>
      <p:cxnSp>
        <p:nvCxnSpPr>
          <p:cNvPr id="275" name="Google Shape;275;p49"/>
          <p:cNvCxnSpPr/>
          <p:nvPr/>
        </p:nvCxnSpPr>
        <p:spPr>
          <a:xfrm flipH="1">
            <a:off x="3636010" y="987425"/>
            <a:ext cx="12242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05" name="Shape 205"/>
        <p:cNvGrpSpPr/>
        <p:nvPr/>
      </p:nvGrpSpPr>
      <p:grpSpPr>
        <a:xfrm>
          <a:off x="0" y="0"/>
          <a:ext cx="0" cy="0"/>
          <a:chOff x="0" y="0"/>
          <a:chExt cx="0" cy="0"/>
        </a:xfrm>
      </p:grpSpPr>
      <p:sp>
        <p:nvSpPr>
          <p:cNvPr id="2" name="Title 1"/>
          <p:cNvSpPr/>
          <p:nvPr>
            <p:ph type="title" idx="2"/>
          </p:nvPr>
        </p:nvSpPr>
        <p:spPr>
          <a:xfrm>
            <a:off x="2124075" y="1044575"/>
            <a:ext cx="3601720" cy="660400"/>
          </a:xfrm>
        </p:spPr>
        <p:txBody>
          <a:bodyPr/>
          <a:p>
            <a:r>
              <a:rPr lang="en-US"/>
              <a:t>          </a:t>
            </a:r>
            <a:r>
              <a:rPr lang="en-US">
                <a:gradFill>
                  <a:gsLst>
                    <a:gs pos="0">
                      <a:srgbClr val="E30000"/>
                    </a:gs>
                    <a:gs pos="100000">
                      <a:srgbClr val="760303"/>
                    </a:gs>
                  </a:gsLst>
                  <a:lin scaled="0"/>
                </a:gradFill>
              </a:rPr>
              <a:t> </a:t>
            </a:r>
            <a:r>
              <a:rPr lang="en-US">
                <a:gradFill>
                  <a:gsLst>
                    <a:gs pos="0">
                      <a:srgbClr val="FE4444"/>
                    </a:gs>
                    <a:gs pos="100000">
                      <a:srgbClr val="832B2B"/>
                    </a:gs>
                  </a:gsLst>
                  <a:lin scaled="0"/>
                </a:gradFill>
                <a:hlinkClick r:id="rId2" action="ppaction://hlinkfile">
                  <a:extLst>
                    <a:ext uri="{DAF060AB-1E55-43B9-8AAB-6FB025537F2F}">
                      <wpsdc:hlinkClr xmlns:wpsdc="http://www.wps.cn/officeDocument/2017/drawingmlCustomData" val="C00000"/>
                      <wpsdc:folHlinkClr xmlns:wpsdc="http://www.wps.cn/officeDocument/2017/drawingmlCustomData" val="000099"/>
                      <wpsdc:hlinkUnderline xmlns:wpsdc="http://www.wps.cn/officeDocument/2017/drawingmlCustomData" val="1"/>
                    </a:ext>
                  </a:extLst>
                </a:hlinkClick>
              </a:rPr>
              <a:t>DEMO</a:t>
            </a:r>
            <a:endParaRPr lang="en-US">
              <a:gradFill>
                <a:gsLst>
                  <a:gs pos="0">
                    <a:srgbClr val="FE4444"/>
                  </a:gs>
                  <a:gs pos="100000">
                    <a:srgbClr val="832B2B"/>
                  </a:gs>
                </a:gsLst>
                <a:lin scaled="0"/>
              </a:gradFill>
              <a:hlinkClick r:id="rId2" action="ppaction://hlinkfile">
                <a:extLst>
                  <a:ext uri="{DAF060AB-1E55-43B9-8AAB-6FB025537F2F}">
                    <wpsdc:hlinkClr xmlns:wpsdc="http://www.wps.cn/officeDocument/2017/drawingmlCustomData" val="C00000"/>
                    <wpsdc:folHlinkClr xmlns:wpsdc="http://www.wps.cn/officeDocument/2017/drawingmlCustomData" val="000099"/>
                    <wpsdc:hlinkUnderline xmlns:wpsdc="http://www.wps.cn/officeDocument/2017/drawingmlCustomData" val="1"/>
                  </a:ext>
                </a:extLst>
              </a:hlinkClick>
            </a:endParaRPr>
          </a:p>
        </p:txBody>
      </p:sp>
      <p:cxnSp>
        <p:nvCxnSpPr>
          <p:cNvPr id="275" name="Google Shape;275;p49"/>
          <p:cNvCxnSpPr/>
          <p:nvPr/>
        </p:nvCxnSpPr>
        <p:spPr>
          <a:xfrm flipH="1">
            <a:off x="3564255" y="1779905"/>
            <a:ext cx="252031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p:nvPr>
            <p:ph type="title"/>
          </p:nvPr>
        </p:nvSpPr>
        <p:spPr>
          <a:xfrm>
            <a:off x="179705" y="267335"/>
            <a:ext cx="5209540" cy="1244600"/>
          </a:xfrm>
        </p:spPr>
        <p:txBody>
          <a:bodyPr/>
          <a:p>
            <a:r>
              <a:rPr lang="en-US" altLang="en-GB">
                <a:gradFill>
                  <a:gsLst>
                    <a:gs pos="0">
                      <a:srgbClr val="E30000"/>
                    </a:gs>
                    <a:gs pos="100000">
                      <a:srgbClr val="760303"/>
                    </a:gs>
                  </a:gsLst>
                  <a:lin scaled="0"/>
                </a:gradFill>
                <a:sym typeface="+mn-ea"/>
              </a:rPr>
              <a:t>DataSet and CodeBase</a:t>
            </a:r>
            <a:br>
              <a:rPr lang="en-US" altLang="en-GB">
                <a:solidFill>
                  <a:schemeClr val="bg1">
                    <a:lumMod val="95000"/>
                  </a:schemeClr>
                </a:solidFill>
              </a:rPr>
            </a:br>
            <a:endParaRPr lang="en-US" altLang="en-GB">
              <a:solidFill>
                <a:schemeClr val="bg1">
                  <a:lumMod val="95000"/>
                </a:schemeClr>
              </a:solidFill>
            </a:endParaRPr>
          </a:p>
        </p:txBody>
      </p:sp>
      <p:cxnSp>
        <p:nvCxnSpPr>
          <p:cNvPr id="165" name="Google Shape;165;p38"/>
          <p:cNvCxnSpPr/>
          <p:nvPr/>
        </p:nvCxnSpPr>
        <p:spPr>
          <a:xfrm>
            <a:off x="539750" y="987425"/>
            <a:ext cx="4032250" cy="6540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 Box 2"/>
          <p:cNvSpPr txBox="1"/>
          <p:nvPr/>
        </p:nvSpPr>
        <p:spPr>
          <a:xfrm>
            <a:off x="0" y="1179830"/>
            <a:ext cx="5817235" cy="1568450"/>
          </a:xfrm>
          <a:prstGeom prst="rect">
            <a:avLst/>
          </a:prstGeom>
          <a:noFill/>
        </p:spPr>
        <p:txBody>
          <a:bodyPr wrap="square" rtlCol="0" anchor="t">
            <a:spAutoFit/>
          </a:bodyPr>
          <a:p>
            <a:pPr marL="0" lvl="0" indent="0" algn="l" rtl="0">
              <a:spcBef>
                <a:spcPts val="0"/>
              </a:spcBef>
              <a:spcAft>
                <a:spcPts val="0"/>
              </a:spcAft>
              <a:buNone/>
            </a:pPr>
            <a:r>
              <a:rPr lang="en-US" sz="1600">
                <a:solidFill>
                  <a:schemeClr val="tx1"/>
                </a:solidFill>
              </a:rPr>
              <a:t>We will train the YOLO v5 detector on a COCO dataset. COCO is large-scale object detection, segmentation, and also captioning dataset. To train our object detector, we need to surpervise its training using bounding box annotations. We have to draw a box around each object we want the detector to see and label each box with the object class we want the detector to predict</a:t>
            </a:r>
            <a:endParaRPr lang="en-US" sz="1600">
              <a:solidFill>
                <a:schemeClr val="tx1"/>
              </a:solidFill>
            </a:endParaRPr>
          </a:p>
        </p:txBody>
      </p:sp>
      <p:pic>
        <p:nvPicPr>
          <p:cNvPr id="4" name="Picture 3" descr="/home/rahulbanik/Pictures/Screenshots/dataset.pngdataset">
            <a:hlinkClick r:id="rId2" action="ppaction://hlinkfile"/>
          </p:cNvPr>
          <p:cNvPicPr>
            <a:picLocks noChangeAspect="1"/>
          </p:cNvPicPr>
          <p:nvPr/>
        </p:nvPicPr>
        <p:blipFill>
          <a:blip r:embed="rId3"/>
          <a:srcRect/>
          <a:stretch>
            <a:fillRect/>
          </a:stretch>
        </p:blipFill>
        <p:spPr>
          <a:xfrm>
            <a:off x="5871845" y="1179830"/>
            <a:ext cx="3404235" cy="2004695"/>
          </a:xfrm>
          <a:prstGeom prst="rect">
            <a:avLst/>
          </a:prstGeom>
        </p:spPr>
      </p:pic>
      <p:grpSp>
        <p:nvGrpSpPr>
          <p:cNvPr id="2117" name="Google Shape;2117;p64"/>
          <p:cNvGrpSpPr/>
          <p:nvPr/>
        </p:nvGrpSpPr>
        <p:grpSpPr>
          <a:xfrm>
            <a:off x="5699914" y="105272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3904</Words>
  <Application>WPS Presentation</Application>
  <PresentationFormat/>
  <Paragraphs>93</Paragraphs>
  <Slides>14</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14</vt:i4>
      </vt:variant>
    </vt:vector>
  </HeadingPairs>
  <TitlesOfParts>
    <vt:vector size="34" baseType="lpstr">
      <vt:lpstr>Arial</vt:lpstr>
      <vt:lpstr>SimSun</vt:lpstr>
      <vt:lpstr>Wingdings</vt:lpstr>
      <vt:lpstr>Arial</vt:lpstr>
      <vt:lpstr>DejaVu Sans</vt:lpstr>
      <vt:lpstr>Proxima Nova Semibold</vt:lpstr>
      <vt:lpstr>Quicksand Light</vt:lpstr>
      <vt:lpstr>Proxima Nova</vt:lpstr>
      <vt:lpstr>Montserrat ExtraLight</vt:lpstr>
      <vt:lpstr>Muli</vt:lpstr>
      <vt:lpstr>Microsoft YaHei</vt:lpstr>
      <vt:lpstr>Droid Sans Fallback</vt:lpstr>
      <vt:lpstr>Arial Unicode MS</vt:lpstr>
      <vt:lpstr>Montserrat</vt:lpstr>
      <vt:lpstr>Times New Roman</vt:lpstr>
      <vt:lpstr>Calibri</vt:lpstr>
      <vt:lpstr>Book Antiqua</vt:lpstr>
      <vt:lpstr>FontAwesome</vt:lpstr>
      <vt:lpstr>Slidesgo Final Pages</vt:lpstr>
      <vt:lpstr>1_Default Design</vt:lpstr>
      <vt:lpstr>PYTHON</vt:lpstr>
      <vt:lpstr>Project Team</vt:lpstr>
      <vt:lpstr>INTRODUCTION  Efficient and  accurate detection has been an important topic in the advancement of computer vision systems.   Our Porject aims to detect the object with the goal of achieving high accuracy with a real-time performance.    In this porject we use a completely  deep learning based approach to solve the problem of object detection.   The input to the system will be a real time image, and the output wiil be a bounding box corresponding to all the object in the image, along with the class of object in each box.</vt:lpstr>
      <vt:lpstr>OBJECTIVE </vt:lpstr>
      <vt:lpstr>Resources</vt:lpstr>
      <vt:lpstr>OBJECT DETCTION</vt:lpstr>
      <vt:lpstr>YOLO</vt:lpstr>
      <vt:lpstr>           DEMO</vt:lpstr>
      <vt:lpstr>DataSet and CodeBase </vt:lpstr>
      <vt:lpstr>PAPERS &amp; REFERENCES</vt:lpstr>
      <vt:lpstr>A Picture Of Real Time</vt:lpstr>
      <vt:lpstr>WHY YOLOV5</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Object Detection</dc:title>
  <dc:creator/>
  <cp:lastModifiedBy>theunixe</cp:lastModifiedBy>
  <cp:revision>19</cp:revision>
  <dcterms:created xsi:type="dcterms:W3CDTF">2023-03-14T08:01:33Z</dcterms:created>
  <dcterms:modified xsi:type="dcterms:W3CDTF">2023-03-14T08:01:33Z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1033-11.1.0.11691</vt:lpwstr>
  </property>
</Properties>
</file>